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fdfed2a3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fdfed2a3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fdfed2a3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fdfed2a3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fdfed2a36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fdfed2a36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fdfed2a3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fdfed2a3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fdfed2a36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fdfed2a36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fdfed2a36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fdfed2a36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fdfed2a36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fdfed2a36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fdfed2a36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fdfed2a36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fdfed2a36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fdfed2a36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fe61c8b4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fe61c8b4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adbeaf8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adbeaf8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fe61c8b4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fe61c8b4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fe61c8b4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fe61c8b4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fe61c8b4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fe61c8b4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fe61c8b41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0fe61c8b41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fe61c8b41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fe61c8b41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fe61c8b4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fe61c8b4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fe61c8b41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fe61c8b41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fe61c8b41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fe61c8b41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e61c8b41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e61c8b41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fe61c8b41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fe61c8b41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adbeaf8d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adbeaf8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fe61c8b41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fe61c8b41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fe61c8b41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fe61c8b41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0fe61c8b4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0fe61c8b4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fe61c8b4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fe61c8b4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fe61c8b4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fe61c8b4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fe61c8b41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fe61c8b41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adbeaf8d4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adbeaf8d4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adbeaf8d4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0adbeaf8d4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0adbeaf8d4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0adbeaf8d4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13dba95f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113dba95f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fb9b59839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fb9b59839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fee0271b5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fee0271b5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fee0271b5_1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0fee0271b5_1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fee0271b5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fee0271b5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fee0271b5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fee0271b5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0fee0271b5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0fee0271b5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0fee0271b5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0fee0271b5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0fee0271b5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0fee0271b5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fee0271b5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0fee0271b5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fee0271b5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0fee0271b5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0fee0271b5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0fee0271b5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fb9b59839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fb9b59839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0fee0271b5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0fee0271b5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0fee0271b5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0fee0271b5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0fee0271b5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0fee0271b5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fee0271b5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fee0271b5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0fee0271b5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0fee0271b5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0fee0271b5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0fee0271b5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0fee0271b5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0fee0271b5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0fee0271b5_2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0fee0271b5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fee0271b5_2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0fee0271b5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0fee0271b5_2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0fee0271b5_2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fb9b59839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fb9b59839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fee0271b5_2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fee0271b5_2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https://git-scm.com/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fee0271b5_2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fee0271b5_2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fe61c8b41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fe61c8b41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fb9b59839_0_1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fb9b59839_0_1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fdfed2a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fdfed2a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25.png"/><Relationship Id="rId6" Type="http://schemas.openxmlformats.org/officeDocument/2006/relationships/image" Target="../media/image22.png"/><Relationship Id="rId7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Relationship Id="rId4" Type="http://schemas.openxmlformats.org/officeDocument/2006/relationships/image" Target="../media/image4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8.png"/><Relationship Id="rId4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Relationship Id="rId5" Type="http://schemas.openxmlformats.org/officeDocument/2006/relationships/image" Target="../media/image42.png"/><Relationship Id="rId6" Type="http://schemas.openxmlformats.org/officeDocument/2006/relationships/image" Target="../media/image5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eveloper.mozilla.org/en-US/docs/Web/HTML/Element/hr" TargetMode="External"/><Relationship Id="rId4" Type="http://schemas.openxmlformats.org/officeDocument/2006/relationships/hyperlink" Target="https://www.w3schools.com/tags/tag_hr.asp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docs.google.com/forms/d/1YguZCG6jRvAFXmho6V6GBjRs_xLh19Jk5pWmrwCuJ6U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dictionary.cambridge.org/dictionary/english/consol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8.png"/><Relationship Id="rId4" Type="http://schemas.openxmlformats.org/officeDocument/2006/relationships/image" Target="../media/image4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7.png"/><Relationship Id="rId4" Type="http://schemas.openxmlformats.org/officeDocument/2006/relationships/image" Target="../media/image4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5.png"/><Relationship Id="rId4" Type="http://schemas.openxmlformats.org/officeDocument/2006/relationships/image" Target="../media/image5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7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9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0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6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github.com/DeividasBakanas/frontend-basics-and-project-management-processes-2022-01-17/tree/main/2%20savait%C4%97/2.2/assigments/capture-the-flag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s://git-scm.com/" TargetMode="Externa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4397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/>
              <a:t>Front-end</a:t>
            </a:r>
            <a:r>
              <a:rPr lang="en" sz="5200"/>
              <a:t> kursas</a:t>
            </a:r>
            <a:endParaRPr sz="52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529325"/>
            <a:ext cx="85206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Baltic Institute of Technology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36</a:t>
            </a:r>
            <a:r>
              <a:rPr lang="en" sz="2400">
                <a:solidFill>
                  <a:srgbClr val="000000"/>
                </a:solidFill>
              </a:rPr>
              <a:t>gr. 2</a:t>
            </a:r>
            <a:r>
              <a:rPr lang="en" sz="2400"/>
              <a:t>2</a:t>
            </a:r>
            <a:r>
              <a:rPr lang="en" sz="2400">
                <a:solidFill>
                  <a:srgbClr val="000000"/>
                </a:solidFill>
              </a:rPr>
              <a:t>.0</a:t>
            </a:r>
            <a:r>
              <a:rPr lang="en" sz="2400"/>
              <a:t>1</a:t>
            </a:r>
            <a:r>
              <a:rPr lang="en" sz="2400">
                <a:solidFill>
                  <a:srgbClr val="000000"/>
                </a:solidFill>
              </a:rPr>
              <a:t>.</a:t>
            </a:r>
            <a:r>
              <a:rPr lang="en" sz="2400"/>
              <a:t>24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002150" y="4104975"/>
            <a:ext cx="11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2022-02-01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video</a:t>
            </a:r>
            <a:r>
              <a:rPr lang="en"/>
              <a:t> elementas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Leidžia puslapyje vaizduoti vaizdo įrašą iš įvairių šaltinių naudojant </a:t>
            </a:r>
            <a:r>
              <a:rPr b="1" lang="en"/>
              <a:t>source</a:t>
            </a:r>
            <a:r>
              <a:rPr lang="en"/>
              <a:t> elementą kaip turinį.</a:t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275" y="2571738"/>
            <a:ext cx="5505450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video</a:t>
            </a:r>
            <a:r>
              <a:rPr lang="en"/>
              <a:t> elementas (atributai)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c</a:t>
            </a:r>
            <a:r>
              <a:rPr b="1" lang="en"/>
              <a:t>ontrols</a:t>
            </a:r>
            <a:r>
              <a:rPr lang="en"/>
              <a:t> - specifinis atributas leidžiantis valdyti vaizdo įrašo atkūrimą.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75" y="2083850"/>
            <a:ext cx="4220776" cy="240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700" y="2083850"/>
            <a:ext cx="4220776" cy="2397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video</a:t>
            </a:r>
            <a:r>
              <a:rPr lang="en"/>
              <a:t> elementas (atributai)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autoplay</a:t>
            </a:r>
            <a:r>
              <a:rPr lang="en"/>
              <a:t> - paleidžia vaizdo įrašą kai tik įmanoma, nelaukiant kol bus užkrautas iki galo;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l</a:t>
            </a:r>
            <a:r>
              <a:rPr b="1" lang="en"/>
              <a:t>oop</a:t>
            </a:r>
            <a:r>
              <a:rPr lang="en"/>
              <a:t> - nurodo ar pasibaigus įrašui jį pradėti rodyti iš naujo;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m</a:t>
            </a:r>
            <a:r>
              <a:rPr b="1" lang="en"/>
              <a:t>uted</a:t>
            </a:r>
            <a:r>
              <a:rPr lang="en"/>
              <a:t> - nurodo ar vaizdo įrašo garsas pradžioje yra nutildytas;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poster</a:t>
            </a:r>
            <a:r>
              <a:rPr lang="en"/>
              <a:t> - nurodo paveikslėlio, kuris bus rodomas kol kraunamas vaizdo įrašas nuorodą;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width</a:t>
            </a:r>
            <a:r>
              <a:rPr lang="en"/>
              <a:t>, </a:t>
            </a:r>
            <a:r>
              <a:rPr b="1" lang="en"/>
              <a:t>height </a:t>
            </a:r>
            <a:r>
              <a:rPr lang="en"/>
              <a:t>- plotis, aukštis pikseliais (geriau naudoti CSS);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src </a:t>
            </a:r>
            <a:r>
              <a:rPr lang="en"/>
              <a:t>- jeigu turite vieną užtikrintą šaltinį, galima naudoti vietoj </a:t>
            </a:r>
            <a:r>
              <a:rPr b="1" lang="en"/>
              <a:t>source</a:t>
            </a:r>
            <a:r>
              <a:rPr lang="en"/>
              <a:t> elementų..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Adaptive streaming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Technologija, kai vaizdo / garso įrašo kokybė yra parenkama pagal vartotojo techninius parametrus, pvz. interneto spartą.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Šią </a:t>
            </a:r>
            <a:r>
              <a:rPr lang="en"/>
              <a:t>technologiją</a:t>
            </a:r>
            <a:r>
              <a:rPr lang="en"/>
              <a:t> sėkmingai taiko tokios įrašų platformos kaip Youtube ir Spotify.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udio elementas</a:t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Leidžia puslapyje paleisti garso įrašą iš įvairių šaltinių naudojant </a:t>
            </a:r>
            <a:r>
              <a:rPr b="1" lang="en"/>
              <a:t>source</a:t>
            </a:r>
            <a:r>
              <a:rPr lang="en"/>
              <a:t> elementą kaip turinį.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controls</a:t>
            </a:r>
            <a:r>
              <a:rPr lang="en"/>
              <a:t> - atributas, kuris nurodo naršyklei rodyti garso įrašo atkūrimo valdiklius.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050" y="2074850"/>
            <a:ext cx="5857875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3663" y="4038488"/>
            <a:ext cx="3000375" cy="6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a</a:t>
            </a:r>
            <a:r>
              <a:rPr b="1" lang="en"/>
              <a:t>udio </a:t>
            </a:r>
            <a:r>
              <a:rPr lang="en"/>
              <a:t>elementas (atributai)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autoplay</a:t>
            </a:r>
            <a:r>
              <a:rPr lang="en"/>
              <a:t> - paleidžia vaizdo įrašą kai tik įmanoma, nelaukiant kol bus užkrautas iki galo;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loop</a:t>
            </a:r>
            <a:r>
              <a:rPr lang="en"/>
              <a:t> - nurodo ar pasibaigus įrašui jį pradėti rodyti iš naujo;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muted</a:t>
            </a:r>
            <a:r>
              <a:rPr lang="en"/>
              <a:t> - nurodo ar įrašo garsas pradžioje yra nutildytas;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src </a:t>
            </a:r>
            <a:r>
              <a:rPr lang="en"/>
              <a:t>- jeigu turite vieną užtikrintą šaltinį, galima naudoti vietoj </a:t>
            </a:r>
            <a:r>
              <a:rPr b="1" lang="en"/>
              <a:t>source</a:t>
            </a:r>
            <a:r>
              <a:rPr lang="en"/>
              <a:t> elementų..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track </a:t>
            </a:r>
            <a:r>
              <a:rPr lang="en"/>
              <a:t>elementas - vaizdo / garso įrašo subtitrai</a:t>
            </a:r>
            <a:endParaRPr/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HTML taip pat palaiko galimybę vaizduoti subtitrus vaizdo įrašams naudojant elementą </a:t>
            </a:r>
            <a:r>
              <a:rPr b="1" lang="en"/>
              <a:t>track</a:t>
            </a:r>
            <a:r>
              <a:rPr lang="en"/>
              <a:t>: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075" y="2105098"/>
            <a:ext cx="7499826" cy="93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8"/>
          <p:cNvPicPr preferRelativeResize="0"/>
          <p:nvPr/>
        </p:nvPicPr>
        <p:blipFill rotWithShape="1">
          <a:blip r:embed="rId4">
            <a:alphaModFix/>
          </a:blip>
          <a:srcRect b="0" l="0" r="0" t="58617"/>
          <a:stretch/>
        </p:blipFill>
        <p:spPr>
          <a:xfrm>
            <a:off x="2159800" y="3262975"/>
            <a:ext cx="4538901" cy="1413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290225" y="4708150"/>
            <a:ext cx="46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pavyzdys reikalauja turinio serveryje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track </a:t>
            </a:r>
            <a:r>
              <a:rPr lang="en"/>
              <a:t>elementas (atributai)</a:t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</a:t>
            </a:r>
            <a:r>
              <a:rPr b="1" lang="en"/>
              <a:t>efault</a:t>
            </a:r>
            <a:r>
              <a:rPr lang="en"/>
              <a:t> - nurodo numatytuosius parinktus subtitrus;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l</a:t>
            </a:r>
            <a:r>
              <a:rPr b="1" lang="en"/>
              <a:t>abel</a:t>
            </a:r>
            <a:r>
              <a:rPr lang="en"/>
              <a:t> - kokiu pavadinimu vartotojas matys titrus;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</a:t>
            </a:r>
            <a:r>
              <a:rPr b="1" lang="en"/>
              <a:t>rc</a:t>
            </a:r>
            <a:r>
              <a:rPr lang="en"/>
              <a:t> - nuoroda į titrų failą;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</a:t>
            </a:r>
            <a:r>
              <a:rPr b="1" lang="en"/>
              <a:t>rclang</a:t>
            </a:r>
            <a:r>
              <a:rPr lang="en"/>
              <a:t> - titrų kalba (</a:t>
            </a:r>
            <a:r>
              <a:rPr i="1" lang="en"/>
              <a:t>en</a:t>
            </a:r>
            <a:r>
              <a:rPr lang="en"/>
              <a:t>, </a:t>
            </a:r>
            <a:r>
              <a:rPr i="1" lang="en"/>
              <a:t>lt</a:t>
            </a:r>
            <a:r>
              <a:rPr lang="en"/>
              <a:t> ar kita)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track </a:t>
            </a:r>
            <a:r>
              <a:rPr lang="en"/>
              <a:t>elementas (atributai)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kind</a:t>
            </a:r>
            <a:r>
              <a:rPr lang="en"/>
              <a:t> - kaip pateikti tekstai turi būti traktuojami: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subtitles - šnekamosios kalbos vertimas vartotojui rodomas tekstu ekrana;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captions - neverbalinio turinio aprašymai (pvz. </a:t>
            </a:r>
            <a:r>
              <a:rPr i="1" lang="en"/>
              <a:t>groja muzika</a:t>
            </a:r>
            <a:r>
              <a:rPr lang="en"/>
              <a:t>, </a:t>
            </a:r>
            <a:r>
              <a:rPr i="1" lang="en"/>
              <a:t>kalba portugališkai</a:t>
            </a:r>
            <a:r>
              <a:rPr lang="en"/>
              <a:t>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descriptions - tekstinis vaizdo įrašo aprašymas tinkamas akliesiems;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chapters - skyrių pavadinimai vartotojui naviguojant po turinį;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metadata - vartotojui nematomi aprašomieji tekstai.</a:t>
            </a:r>
            <a:endParaRPr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</a:t>
            </a:r>
            <a:r>
              <a:rPr lang="en"/>
              <a:t>, </a:t>
            </a:r>
            <a:r>
              <a:rPr b="1" lang="en"/>
              <a:t>i</a:t>
            </a:r>
            <a:r>
              <a:rPr lang="en"/>
              <a:t>, </a:t>
            </a:r>
            <a:r>
              <a:rPr b="1" lang="en"/>
              <a:t>u</a:t>
            </a:r>
            <a:r>
              <a:rPr lang="en"/>
              <a:t>, </a:t>
            </a:r>
            <a:r>
              <a:rPr b="1" lang="en"/>
              <a:t>small </a:t>
            </a:r>
            <a:r>
              <a:rPr lang="en"/>
              <a:t>elementai</a:t>
            </a:r>
            <a:endParaRPr/>
          </a:p>
        </p:txBody>
      </p:sp>
      <p:sp>
        <p:nvSpPr>
          <p:cNvPr id="175" name="Google Shape;175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Nors siūloma šių elementų nebenaudoti, su juo vis dar tenka susidurti senesniame kode…</a:t>
            </a: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5" y="2252600"/>
            <a:ext cx="3733800" cy="23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213" y="2021800"/>
            <a:ext cx="412432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Praėjusią paskaitą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13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Kas yra semantiniai elementai?</a:t>
            </a:r>
            <a:endParaRPr/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Semantiniais elementais vadinami tie elementai, kurie </a:t>
            </a:r>
            <a:r>
              <a:rPr b="1" lang="en"/>
              <a:t>turi prasmę</a:t>
            </a:r>
            <a:r>
              <a:rPr lang="en"/>
              <a:t> suvokiamą tiek </a:t>
            </a:r>
            <a:r>
              <a:rPr b="1" lang="en"/>
              <a:t>naršyklei</a:t>
            </a:r>
            <a:r>
              <a:rPr lang="en"/>
              <a:t>, tiek </a:t>
            </a:r>
            <a:r>
              <a:rPr b="1" lang="en"/>
              <a:t>programuotojams</a:t>
            </a:r>
            <a:r>
              <a:rPr lang="en"/>
              <a:t>, tiek </a:t>
            </a:r>
            <a:r>
              <a:rPr b="1" lang="en"/>
              <a:t>programoms</a:t>
            </a:r>
            <a:r>
              <a:rPr lang="en"/>
              <a:t>, kurios tiesiogiai analizuoja puslapių HTML kodą: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Paieškos varikliai;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Ekrano skaityklės;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Kodėl tai svarbu?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Paieškos varikliai geriau suprasdami mūsų puslapio turinį gali užtikrinčiau jį išanalizuoti ir aukščiau jį reitinguoti.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Geriau suprasdamos turinį ekrano skaityklės gali jį tiksliau perskaityti specialių poreikių turintiems vartotojams.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Semantiniai elementai</a:t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Nors elementai yra prasmingi ne vien naršyklei, naršyklės neretai suteikia semantiniams elementams numatytuosius stilius, kurie dažnai vizualiai atitinka elementų prasmę.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Šiuos stilius visada galime pritaikyti savo puslapiui naudodami CSS. Kad ir kaip jie išskiriami vizualiai vartotojui, jie vis tiek bus vienodai prasmingi naršyklei, programuotojams bei paieškoms varikliams.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Svarbos išryškinimas (strong, em, mark)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175" y="1838525"/>
            <a:ext cx="405765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0575" y="3441325"/>
            <a:ext cx="2062850" cy="8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Citavimas (blockquote, q, cite)</a:t>
            </a:r>
            <a:endParaRPr/>
          </a:p>
        </p:txBody>
      </p:sp>
      <p:sp>
        <p:nvSpPr>
          <p:cNvPr id="203" name="Google Shape;20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6750" y="3640825"/>
            <a:ext cx="4819650" cy="13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0388" y="941025"/>
            <a:ext cx="6323225" cy="25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type="title"/>
          </p:nvPr>
        </p:nvSpPr>
        <p:spPr>
          <a:xfrm>
            <a:off x="311700" y="445025"/>
            <a:ext cx="4091700" cy="13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Kompiuterinio kodo aprašymas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(code, var, kbd, samp)</a:t>
            </a:r>
            <a:endParaRPr/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598" y="2360823"/>
            <a:ext cx="4443301" cy="20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250" y="586738"/>
            <a:ext cx="4377219" cy="41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Laiko aprašymas (time)</a:t>
            </a:r>
            <a:endParaRPr/>
          </a:p>
        </p:txBody>
      </p:sp>
      <p:sp>
        <p:nvSpPr>
          <p:cNvPr id="218" name="Google Shape;21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Elementas skirtas pažymėti HTML dokumente tekstą, kuris reiškia laiką, datą ar trukmę.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Pateiktas tekstas yra išreikštas žmogui draugišku tekstu.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Kompiuteriui suprantama laiko / datos / trukmės forma pateikiama atribute </a:t>
            </a:r>
            <a:r>
              <a:rPr b="1" i="1" lang="en"/>
              <a:t>datetime</a:t>
            </a:r>
            <a:r>
              <a:rPr i="1" lang="en"/>
              <a:t>.</a:t>
            </a:r>
            <a:endParaRPr/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511" y="2970675"/>
            <a:ext cx="1816725" cy="39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0713" y="2571750"/>
            <a:ext cx="516255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ISO 8601 </a:t>
            </a:r>
            <a:r>
              <a:rPr lang="en"/>
              <a:t>datos formatas</a:t>
            </a:r>
            <a:endParaRPr/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Tai oficialus datos formatas, kuris standartizuoja kaip galima nurodyti: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</a:t>
            </a:r>
            <a:r>
              <a:rPr lang="en"/>
              <a:t>okalią </a:t>
            </a:r>
            <a:r>
              <a:rPr lang="en"/>
              <a:t>d</a:t>
            </a:r>
            <a:r>
              <a:rPr lang="en"/>
              <a:t>atą - </a:t>
            </a:r>
            <a:r>
              <a:rPr b="1" lang="en"/>
              <a:t>2022-02-16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</a:t>
            </a:r>
            <a:r>
              <a:rPr lang="en"/>
              <a:t>okalius datą ir laiką - </a:t>
            </a:r>
            <a:r>
              <a:rPr b="1" lang="en"/>
              <a:t>2022-02-16T10:00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globalią datą / datą ir laiką - </a:t>
            </a:r>
            <a:r>
              <a:rPr b="1" lang="en"/>
              <a:t>2022-02-16T00:00:00Z</a:t>
            </a:r>
            <a:r>
              <a:rPr lang="en"/>
              <a:t>,</a:t>
            </a:r>
            <a:r>
              <a:rPr b="1" lang="en"/>
              <a:t> 2022-02-16T13:13:12Z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lokalų laiką su laiko zona - </a:t>
            </a:r>
            <a:r>
              <a:rPr b="1" lang="en"/>
              <a:t>2022-02-16T13:58:37+02:00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metų savaitę - </a:t>
            </a:r>
            <a:r>
              <a:rPr b="1" lang="en"/>
              <a:t>2022-W04 </a:t>
            </a:r>
            <a:r>
              <a:rPr lang="en"/>
              <a:t>(ketvirta metų savaitė)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trukmę - </a:t>
            </a:r>
            <a:r>
              <a:rPr b="1" lang="en"/>
              <a:t>P1M</a:t>
            </a:r>
            <a:r>
              <a:rPr lang="en"/>
              <a:t> (vienas mėnesis)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610176" cy="518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9"/>
          <p:cNvSpPr txBox="1"/>
          <p:nvPr>
            <p:ph type="title"/>
          </p:nvPr>
        </p:nvSpPr>
        <p:spPr>
          <a:xfrm>
            <a:off x="385700" y="400625"/>
            <a:ext cx="33369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Globalus laikas - UTC</a:t>
            </a:r>
            <a:endParaRPr/>
          </a:p>
        </p:txBody>
      </p:sp>
      <p:sp>
        <p:nvSpPr>
          <p:cNvPr id="234" name="Google Shape;234;p39"/>
          <p:cNvSpPr txBox="1"/>
          <p:nvPr/>
        </p:nvSpPr>
        <p:spPr>
          <a:xfrm>
            <a:off x="385800" y="894950"/>
            <a:ext cx="33369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Eina per nulinį dienovidinį;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Nekaitomas žiemos / vasaros laiku;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Vietos aprašymas (address)</a:t>
            </a:r>
            <a:endParaRPr/>
          </a:p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150" y="2779650"/>
            <a:ext cx="2755425" cy="49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9175" y="2355850"/>
            <a:ext cx="490537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Trumpiniai (abbr), title globalus atributas</a:t>
            </a:r>
            <a:endParaRPr/>
          </a:p>
        </p:txBody>
      </p:sp>
      <p:sp>
        <p:nvSpPr>
          <p:cNvPr id="248" name="Google Shape;24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875" y="1790700"/>
            <a:ext cx="230505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725" y="2520525"/>
            <a:ext cx="2104550" cy="54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275" y="1330225"/>
            <a:ext cx="7903099" cy="2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33100" y="3485175"/>
            <a:ext cx="5514975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94075" y="4358463"/>
            <a:ext cx="5000625" cy="6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9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Bazinės front-end technologijos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513" y="986450"/>
            <a:ext cx="3820975" cy="38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>
            <a:off x="2853925" y="4950025"/>
            <a:ext cx="10320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Laipsniai ir indeksai (sup, sub)</a:t>
            </a:r>
            <a:endParaRPr/>
          </a:p>
        </p:txBody>
      </p:sp>
      <p:sp>
        <p:nvSpPr>
          <p:cNvPr id="259" name="Google Shape;259;p42"/>
          <p:cNvSpPr txBox="1"/>
          <p:nvPr>
            <p:ph idx="1" type="body"/>
          </p:nvPr>
        </p:nvSpPr>
        <p:spPr>
          <a:xfrm>
            <a:off x="311700" y="1152475"/>
            <a:ext cx="85206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</a:t>
            </a:r>
            <a:r>
              <a:rPr lang="en"/>
              <a:t>up - </a:t>
            </a:r>
            <a:r>
              <a:rPr b="1" lang="en"/>
              <a:t>sup</a:t>
            </a:r>
            <a:r>
              <a:rPr lang="en"/>
              <a:t>erscript </a:t>
            </a:r>
            <a:endParaRPr/>
          </a:p>
        </p:txBody>
      </p:sp>
      <p:pic>
        <p:nvPicPr>
          <p:cNvPr id="260" name="Google Shape;2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3813" y="4248100"/>
            <a:ext cx="14763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5875" y="2905063"/>
            <a:ext cx="55054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6800" y="1628123"/>
            <a:ext cx="629072" cy="9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2"/>
          <p:cNvSpPr txBox="1"/>
          <p:nvPr/>
        </p:nvSpPr>
        <p:spPr>
          <a:xfrm>
            <a:off x="5935375" y="12264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sub - </a:t>
            </a:r>
            <a:r>
              <a:rPr b="1" lang="en" sz="1800">
                <a:solidFill>
                  <a:schemeClr val="dk2"/>
                </a:solidFill>
              </a:rPr>
              <a:t>sub</a:t>
            </a:r>
            <a:r>
              <a:rPr lang="en" sz="1800">
                <a:solidFill>
                  <a:schemeClr val="dk2"/>
                </a:solidFill>
              </a:rPr>
              <a:t>script</a:t>
            </a:r>
            <a:endParaRPr/>
          </a:p>
        </p:txBody>
      </p:sp>
      <p:pic>
        <p:nvPicPr>
          <p:cNvPr id="264" name="Google Shape;264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21894" y="1566831"/>
            <a:ext cx="1066200" cy="10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Figūros išskyrimas (figure, figcaption)</a:t>
            </a:r>
            <a:endParaRPr/>
          </a:p>
        </p:txBody>
      </p:sp>
      <p:pic>
        <p:nvPicPr>
          <p:cNvPr id="270" name="Google Shape;2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00" y="968600"/>
            <a:ext cx="68103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3025" y="1935075"/>
            <a:ext cx="4344875" cy="30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details</a:t>
            </a:r>
            <a:r>
              <a:rPr lang="en"/>
              <a:t> elementas - HTML dropdown</a:t>
            </a:r>
            <a:endParaRPr/>
          </a:p>
        </p:txBody>
      </p:sp>
      <p:sp>
        <p:nvSpPr>
          <p:cNvPr id="277" name="Google Shape;277;p44"/>
          <p:cNvSpPr txBox="1"/>
          <p:nvPr>
            <p:ph idx="1" type="body"/>
          </p:nvPr>
        </p:nvSpPr>
        <p:spPr>
          <a:xfrm>
            <a:off x="311700" y="1152475"/>
            <a:ext cx="8454300" cy="3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dropdown - </a:t>
            </a:r>
            <a:r>
              <a:rPr i="1" lang="en"/>
              <a:t>details</a:t>
            </a:r>
            <a:r>
              <a:rPr lang="en"/>
              <a:t>, </a:t>
            </a:r>
            <a:r>
              <a:rPr i="1" lang="en"/>
              <a:t>summary </a:t>
            </a:r>
            <a:r>
              <a:rPr lang="en"/>
              <a:t>elementai.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details</a:t>
            </a:r>
            <a:r>
              <a:rPr lang="en"/>
              <a:t> elemento viduje esantis </a:t>
            </a:r>
            <a:r>
              <a:rPr b="1" lang="en"/>
              <a:t>summary</a:t>
            </a:r>
            <a:r>
              <a:rPr lang="en"/>
              <a:t> elementas nurodo tekstinę antraštę, kuri vienintelė bus rodoma suskleidus elementą.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8" name="Google Shape;27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300" y="2926163"/>
            <a:ext cx="59245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3763" y="4353088"/>
            <a:ext cx="3095625" cy="52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details</a:t>
            </a:r>
            <a:r>
              <a:rPr lang="en"/>
              <a:t> elementas - HTML dropdown</a:t>
            </a:r>
            <a:endParaRPr/>
          </a:p>
        </p:txBody>
      </p:sp>
      <p:sp>
        <p:nvSpPr>
          <p:cNvPr id="285" name="Google Shape;285;p45"/>
          <p:cNvSpPr txBox="1"/>
          <p:nvPr>
            <p:ph idx="1" type="body"/>
          </p:nvPr>
        </p:nvSpPr>
        <p:spPr>
          <a:xfrm>
            <a:off x="311700" y="1152475"/>
            <a:ext cx="8454300" cy="3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Visas likęs turinys rodomas išskleidus details elementą.</a:t>
            </a:r>
            <a:endParaRPr/>
          </a:p>
        </p:txBody>
      </p:sp>
      <p:pic>
        <p:nvPicPr>
          <p:cNvPr id="286" name="Google Shape;2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475" y="2009250"/>
            <a:ext cx="6000750" cy="1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025" y="3554088"/>
            <a:ext cx="5381625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details</a:t>
            </a:r>
            <a:r>
              <a:rPr lang="en"/>
              <a:t> elementas - atributai</a:t>
            </a:r>
            <a:endParaRPr/>
          </a:p>
        </p:txBody>
      </p:sp>
      <p:sp>
        <p:nvSpPr>
          <p:cNvPr id="293" name="Google Shape;293;p46"/>
          <p:cNvSpPr txBox="1"/>
          <p:nvPr>
            <p:ph idx="1" type="body"/>
          </p:nvPr>
        </p:nvSpPr>
        <p:spPr>
          <a:xfrm>
            <a:off x="311700" y="1152475"/>
            <a:ext cx="8454300" cy="3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Details elementas turi vieną boolean (taip / ne, true / false) tipo atributą, kuris nusako ar pradžioje details elementas yra išskleistas ar suskleistas.</a:t>
            </a:r>
            <a:endParaRPr/>
          </a:p>
        </p:txBody>
      </p:sp>
      <p:pic>
        <p:nvPicPr>
          <p:cNvPr id="294" name="Google Shape;2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250" y="2756725"/>
            <a:ext cx="954050" cy="46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0900" y="2163625"/>
            <a:ext cx="2072525" cy="5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6"/>
          <p:cNvSpPr txBox="1"/>
          <p:nvPr/>
        </p:nvSpPr>
        <p:spPr>
          <a:xfrm>
            <a:off x="3534700" y="279122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 pats kas</a:t>
            </a:r>
            <a:endParaRPr/>
          </a:p>
        </p:txBody>
      </p:sp>
      <p:pic>
        <p:nvPicPr>
          <p:cNvPr id="297" name="Google Shape;29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0900" y="2800324"/>
            <a:ext cx="2072525" cy="4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6875" y="3431725"/>
            <a:ext cx="2552469" cy="4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6"/>
          <p:cNvSpPr txBox="1"/>
          <p:nvPr/>
        </p:nvSpPr>
        <p:spPr>
          <a:xfrm>
            <a:off x="1613850" y="4169025"/>
            <a:ext cx="585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Jeigu boolean atributas yra nustatytas (su ar be reikšmės), tai nusako, kad funkcionalumas bus nustatytas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Holy grail layout</a:t>
            </a:r>
            <a:endParaRPr/>
          </a:p>
        </p:txBody>
      </p:sp>
      <p:sp>
        <p:nvSpPr>
          <p:cNvPr id="305" name="Google Shape;30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47"/>
          <p:cNvPicPr preferRelativeResize="0"/>
          <p:nvPr/>
        </p:nvPicPr>
        <p:blipFill rotWithShape="1">
          <a:blip r:embed="rId3">
            <a:alphaModFix/>
          </a:blip>
          <a:srcRect b="0" l="1210" r="-1209" t="0"/>
          <a:stretch/>
        </p:blipFill>
        <p:spPr>
          <a:xfrm>
            <a:off x="2234374" y="766300"/>
            <a:ext cx="4675276" cy="36109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7"/>
          <p:cNvSpPr txBox="1"/>
          <p:nvPr/>
        </p:nvSpPr>
        <p:spPr>
          <a:xfrm>
            <a:off x="2039675" y="4611425"/>
            <a:ext cx="46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Šaltinis: https://en.wikipedia.org/wiki/File:HolyGrail.svg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Iki šiol turėjot</a:t>
            </a:r>
            <a:r>
              <a:rPr lang="en"/>
              <a:t>e… </a:t>
            </a:r>
            <a:r>
              <a:rPr lang="en"/>
              <a:t>Namų darbą </a:t>
            </a:r>
            <a:r>
              <a:rPr lang="en"/>
              <a:t>😜</a:t>
            </a:r>
            <a:endParaRPr/>
          </a:p>
        </p:txBody>
      </p:sp>
      <p:sp>
        <p:nvSpPr>
          <p:cNvPr id="313" name="Google Shape;313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Savarankiškai išsiaiškinti ką daro </a:t>
            </a:r>
            <a:r>
              <a:rPr b="1" lang="en"/>
              <a:t>hr</a:t>
            </a:r>
            <a:r>
              <a:rPr lang="en"/>
              <a:t> elementas (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MDN</a:t>
            </a:r>
            <a:r>
              <a:rPr lang="en"/>
              <a:t>,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W3Schools</a:t>
            </a:r>
            <a:r>
              <a:rPr lang="en"/>
              <a:t>) ir panaudoti toliau esančioje užduotyje;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Poor man’s Youtube + Spotify;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9"/>
          <p:cNvSpPr txBox="1"/>
          <p:nvPr>
            <p:ph type="title"/>
          </p:nvPr>
        </p:nvSpPr>
        <p:spPr>
          <a:xfrm>
            <a:off x="1736850" y="2285400"/>
            <a:ext cx="567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 kokiomis problemomis susidūrėte?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2067450" y="1999050"/>
            <a:ext cx="50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Praėjusios paskaitos feedback’as</a:t>
            </a:r>
            <a:endParaRPr/>
          </a:p>
        </p:txBody>
      </p:sp>
      <p:sp>
        <p:nvSpPr>
          <p:cNvPr id="324" name="Google Shape;324;p50"/>
          <p:cNvSpPr txBox="1"/>
          <p:nvPr/>
        </p:nvSpPr>
        <p:spPr>
          <a:xfrm>
            <a:off x="137925" y="4039025"/>
            <a:ext cx="53442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Forma: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https://docs.google.com/forms/d/1YguZCG6jRvAFXmho6V6GBjRs_xLh19Jk5pWmrwCuJ6U</a:t>
            </a:r>
            <a:r>
              <a:rPr lang="en"/>
              <a:t> </a:t>
            </a:r>
            <a:endParaRPr sz="9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Šios paskaitos tikslas</a:t>
            </a:r>
            <a:endParaRPr/>
          </a:p>
        </p:txBody>
      </p:sp>
      <p:sp>
        <p:nvSpPr>
          <p:cNvPr id="330" name="Google Shape;330;p51"/>
          <p:cNvSpPr txBox="1"/>
          <p:nvPr>
            <p:ph idx="1" type="body"/>
          </p:nvPr>
        </p:nvSpPr>
        <p:spPr>
          <a:xfrm>
            <a:off x="311700" y="847675"/>
            <a:ext cx="8520600" cy="3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Semantinių elementų pavyzdžiai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Pridėjimas, išėmimas (ins, del)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Semantinių elementų kombinavimas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Išvesties kodo peržiūra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DevTools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i="1" lang="en" sz="1800"/>
              <a:t>Elements</a:t>
            </a:r>
            <a:r>
              <a:rPr lang="en" sz="1800"/>
              <a:t> - puslapio turinys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kuo skiriasi nuo View Source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kas yra </a:t>
            </a:r>
            <a:r>
              <a:rPr b="1" i="1" lang="en" sz="1800"/>
              <a:t>DOM</a:t>
            </a:r>
            <a:r>
              <a:rPr lang="en" sz="1800"/>
              <a:t> ir manipuliavimas juo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stilių bandymai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įrenginio simuliacija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klaidų paieška; debugging sąvoka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i="1" lang="en" sz="1800"/>
              <a:t>Console</a:t>
            </a:r>
            <a:r>
              <a:rPr lang="en" sz="1800"/>
              <a:t> - JavaScript konsolė*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i="1" lang="en" sz="1800"/>
              <a:t>Source</a:t>
            </a:r>
            <a:r>
              <a:rPr lang="en" sz="1800"/>
              <a:t> - į naršyklę parsiųstas kodas</a:t>
            </a:r>
            <a:endParaRPr/>
          </a:p>
        </p:txBody>
      </p:sp>
      <p:sp>
        <p:nvSpPr>
          <p:cNvPr id="331" name="Google Shape;331;p51"/>
          <p:cNvSpPr txBox="1"/>
          <p:nvPr/>
        </p:nvSpPr>
        <p:spPr>
          <a:xfrm>
            <a:off x="410350" y="4616575"/>
            <a:ext cx="763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* konsolė - </a:t>
            </a:r>
            <a:r>
              <a:rPr lang="en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https://dictionary.cambridge.org/dictionary/english/console</a:t>
            </a:r>
            <a:r>
              <a:rPr lang="en" sz="1800">
                <a:solidFill>
                  <a:schemeClr val="dk2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picture</a:t>
            </a:r>
            <a:r>
              <a:rPr lang="en"/>
              <a:t> elementas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32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Leidžia esant skirtingiems </a:t>
            </a:r>
            <a:r>
              <a:rPr b="1" lang="en"/>
              <a:t>ekranų dydžiams </a:t>
            </a:r>
            <a:r>
              <a:rPr lang="en"/>
              <a:t>/ </a:t>
            </a:r>
            <a:r>
              <a:rPr b="1" lang="en"/>
              <a:t>formatams</a:t>
            </a:r>
            <a:r>
              <a:rPr lang="en"/>
              <a:t> / </a:t>
            </a:r>
            <a:r>
              <a:rPr b="1" lang="en"/>
              <a:t>ekrano rezoliucijai</a:t>
            </a:r>
            <a:r>
              <a:rPr lang="en"/>
              <a:t> / </a:t>
            </a:r>
            <a:r>
              <a:rPr b="1" lang="en"/>
              <a:t>paveikslėlio dydžiui</a:t>
            </a:r>
            <a:r>
              <a:rPr lang="en"/>
              <a:t> užkrauti skirtingą paveikslėlį.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Į </a:t>
            </a:r>
            <a:r>
              <a:rPr b="1" lang="en"/>
              <a:t>picture</a:t>
            </a:r>
            <a:r>
              <a:rPr lang="en"/>
              <a:t> elementą talpinami dviejų tipų elementai - </a:t>
            </a:r>
            <a:r>
              <a:rPr b="1" lang="en"/>
              <a:t>source</a:t>
            </a:r>
            <a:r>
              <a:rPr lang="en"/>
              <a:t> ir </a:t>
            </a:r>
            <a:r>
              <a:rPr b="1" lang="en"/>
              <a:t>img</a:t>
            </a:r>
            <a:r>
              <a:rPr lang="en"/>
              <a:t>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-1190" r="1189" t="0"/>
          <a:stretch/>
        </p:blipFill>
        <p:spPr>
          <a:xfrm>
            <a:off x="1806450" y="2935425"/>
            <a:ext cx="5162550" cy="12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Šios paskaitos tikslas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337" name="Google Shape;337;p52"/>
          <p:cNvSpPr txBox="1"/>
          <p:nvPr/>
        </p:nvSpPr>
        <p:spPr>
          <a:xfrm>
            <a:off x="311700" y="1152475"/>
            <a:ext cx="8520600" cy="37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DevTools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b="1" i="1" lang="en" sz="1800">
                <a:solidFill>
                  <a:schemeClr val="dk2"/>
                </a:solidFill>
              </a:rPr>
              <a:t>Application</a:t>
            </a:r>
            <a:r>
              <a:rPr lang="en" sz="1800">
                <a:solidFill>
                  <a:schemeClr val="dk2"/>
                </a:solidFill>
              </a:rPr>
              <a:t> - puslapio naršyklėje saugoma informacija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b="1" i="1" lang="en" sz="1800">
                <a:solidFill>
                  <a:schemeClr val="dk2"/>
                </a:solidFill>
              </a:rPr>
              <a:t>Performance</a:t>
            </a:r>
            <a:r>
              <a:rPr lang="en" sz="1800">
                <a:solidFill>
                  <a:schemeClr val="dk2"/>
                </a:solidFill>
              </a:rPr>
              <a:t>, </a:t>
            </a:r>
            <a:r>
              <a:rPr b="1" i="1" lang="en" sz="1800">
                <a:solidFill>
                  <a:schemeClr val="dk2"/>
                </a:solidFill>
              </a:rPr>
              <a:t>Memory</a:t>
            </a:r>
            <a:r>
              <a:rPr lang="en" sz="1800">
                <a:solidFill>
                  <a:schemeClr val="dk2"/>
                </a:solidFill>
              </a:rPr>
              <a:t> - puslapio našumas</a:t>
            </a:r>
            <a:endParaRPr b="1" i="1" sz="1800">
              <a:solidFill>
                <a:srgbClr val="595959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-"/>
            </a:pPr>
            <a:r>
              <a:rPr b="1" i="1" lang="en" sz="1800">
                <a:solidFill>
                  <a:srgbClr val="595959"/>
                </a:solidFill>
              </a:rPr>
              <a:t>Lighthouse</a:t>
            </a:r>
            <a:r>
              <a:rPr lang="en" sz="1800">
                <a:solidFill>
                  <a:srgbClr val="595959"/>
                </a:solidFill>
              </a:rPr>
              <a:t> - puslapio kokybės įvertinimas</a:t>
            </a:r>
            <a:endParaRPr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-"/>
            </a:pPr>
            <a:r>
              <a:rPr lang="en">
                <a:solidFill>
                  <a:srgbClr val="595959"/>
                </a:solidFill>
              </a:rPr>
              <a:t>Našumas (Performance)</a:t>
            </a:r>
            <a:endParaRPr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-"/>
            </a:pPr>
            <a:r>
              <a:rPr lang="en">
                <a:solidFill>
                  <a:srgbClr val="595959"/>
                </a:solidFill>
              </a:rPr>
              <a:t>Prieinamumas (Accessibility)</a:t>
            </a:r>
            <a:endParaRPr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-"/>
            </a:pPr>
            <a:r>
              <a:rPr lang="en">
                <a:solidFill>
                  <a:srgbClr val="595959"/>
                </a:solidFill>
              </a:rPr>
              <a:t>Best Practices (Geroji praktika)</a:t>
            </a:r>
            <a:endParaRPr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-"/>
            </a:pPr>
            <a:r>
              <a:rPr lang="en">
                <a:solidFill>
                  <a:srgbClr val="595959"/>
                </a:solidFill>
              </a:rPr>
              <a:t>SEO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b="1" i="1" lang="en" sz="1800">
                <a:solidFill>
                  <a:schemeClr val="dk2"/>
                </a:solidFill>
              </a:rPr>
              <a:t>Network</a:t>
            </a:r>
            <a:r>
              <a:rPr lang="en" sz="1800">
                <a:solidFill>
                  <a:schemeClr val="dk2"/>
                </a:solidFill>
              </a:rPr>
              <a:t> - interneto srautas</a:t>
            </a:r>
            <a:endParaRPr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Trumpa užduotis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Šios paskaitos tikslas</a:t>
            </a:r>
            <a:endParaRPr/>
          </a:p>
        </p:txBody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Kodo valdymo problematika dirbant komandoje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Versijų kontrolė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Git technologija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Git įrašymas</a:t>
            </a:r>
            <a:endParaRPr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Pridėjimas, išėmimas (ins, del)</a:t>
            </a:r>
            <a:endParaRPr/>
          </a:p>
        </p:txBody>
      </p:sp>
      <p:sp>
        <p:nvSpPr>
          <p:cNvPr id="349" name="Google Shape;349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163" y="1531350"/>
            <a:ext cx="5685673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0150" y="445025"/>
            <a:ext cx="400050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Semantinių elementų kombinavimas</a:t>
            </a:r>
            <a:endParaRPr/>
          </a:p>
        </p:txBody>
      </p:sp>
      <p:sp>
        <p:nvSpPr>
          <p:cNvPr id="357" name="Google Shape;357;p55"/>
          <p:cNvSpPr txBox="1"/>
          <p:nvPr>
            <p:ph idx="1" type="body"/>
          </p:nvPr>
        </p:nvSpPr>
        <p:spPr>
          <a:xfrm>
            <a:off x="311700" y="1152475"/>
            <a:ext cx="400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Tam tikrais atvejais semantinių elementų kombinacijos yra logiškos ir suteikia prasmingos informacijos apie turinį:</a:t>
            </a:r>
            <a:endParaRPr/>
          </a:p>
        </p:txBody>
      </p:sp>
      <p:pic>
        <p:nvPicPr>
          <p:cNvPr id="358" name="Google Shape;35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48" y="2925573"/>
            <a:ext cx="4010333" cy="16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1625" y="1241000"/>
            <a:ext cx="4526100" cy="3239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Semantinių elementų kombinavimas</a:t>
            </a:r>
            <a:endParaRPr/>
          </a:p>
        </p:txBody>
      </p:sp>
      <p:sp>
        <p:nvSpPr>
          <p:cNvPr id="365" name="Google Shape;365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1519400"/>
            <a:ext cx="691515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2550" y="2981550"/>
            <a:ext cx="6438900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Nelogiškas kombinavimas</a:t>
            </a:r>
            <a:endParaRPr/>
          </a:p>
        </p:txBody>
      </p:sp>
      <p:sp>
        <p:nvSpPr>
          <p:cNvPr id="373" name="Google Shape;373;p57"/>
          <p:cNvSpPr txBox="1"/>
          <p:nvPr>
            <p:ph idx="1" type="body"/>
          </p:nvPr>
        </p:nvSpPr>
        <p:spPr>
          <a:xfrm>
            <a:off x="311700" y="1152475"/>
            <a:ext cx="404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Nors galime sudėlioti validžias semantinių elementų kombinacijas, jos nevisada yra prasmingos ir logiškos:</a:t>
            </a:r>
            <a:endParaRPr/>
          </a:p>
        </p:txBody>
      </p:sp>
      <p:pic>
        <p:nvPicPr>
          <p:cNvPr id="374" name="Google Shape;37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498" y="1082225"/>
            <a:ext cx="4004801" cy="39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3925" y="2885400"/>
            <a:ext cx="1675500" cy="46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Išvesties kodo peržiūra</a:t>
            </a:r>
            <a:endParaRPr/>
          </a:p>
        </p:txBody>
      </p:sp>
      <p:sp>
        <p:nvSpPr>
          <p:cNvPr id="381" name="Google Shape;381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Tam, kad pamatyti koks HTML kodas buvo parsiųstas į mūsų kompiuterį, galima panaudoti funkcionalumą “Rodyti šaltinį” (View </a:t>
            </a:r>
            <a:r>
              <a:rPr b="1" lang="en"/>
              <a:t>Page Source</a:t>
            </a:r>
            <a:r>
              <a:rPr lang="en"/>
              <a:t>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Atidarytas šaltinis yra rodomas toks, koks parkeliauja iš interneto - prieš pritaikant galimus pakeitimus, kuriuos įgyvendina HTML’e paleistas JavaScript kodas.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9"/>
          <p:cNvSpPr txBox="1"/>
          <p:nvPr>
            <p:ph type="title"/>
          </p:nvPr>
        </p:nvSpPr>
        <p:spPr>
          <a:xfrm>
            <a:off x="311700" y="374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DevTools (Chrome) - Elements tab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873" y="1241925"/>
            <a:ext cx="5175175" cy="367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DevTools (Chrome) - Elements tab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513" y="1213700"/>
            <a:ext cx="5994975" cy="373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311713" y="273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(Chrome) - Elements tab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9" name="Google Shape;39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038" y="1156925"/>
            <a:ext cx="5061925" cy="388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picture</a:t>
            </a:r>
            <a:r>
              <a:rPr lang="en"/>
              <a:t> elementas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img</a:t>
            </a:r>
            <a:r>
              <a:rPr lang="en"/>
              <a:t> elementas yra skirtas </a:t>
            </a:r>
            <a:r>
              <a:rPr b="1" lang="en"/>
              <a:t>fallback</a:t>
            </a:r>
            <a:r>
              <a:rPr lang="en"/>
              <a:t> mechanizmui, bet yra būtinas ir į jį projektuojamas </a:t>
            </a:r>
            <a:r>
              <a:rPr b="1" lang="en"/>
              <a:t>source</a:t>
            </a:r>
            <a:r>
              <a:rPr lang="en"/>
              <a:t> elemente atitikęs paveikslėlis.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Tai reiškia, kad n</a:t>
            </a:r>
            <a:r>
              <a:rPr lang="en"/>
              <a:t>ustatant </a:t>
            </a:r>
            <a:r>
              <a:rPr b="1" lang="en"/>
              <a:t>picture</a:t>
            </a:r>
            <a:r>
              <a:rPr lang="en"/>
              <a:t> elemento dydį, </a:t>
            </a:r>
            <a:r>
              <a:rPr b="1" lang="en"/>
              <a:t>width</a:t>
            </a:r>
            <a:r>
              <a:rPr lang="en"/>
              <a:t> arba </a:t>
            </a:r>
            <a:r>
              <a:rPr b="1" lang="en"/>
              <a:t>height </a:t>
            </a:r>
            <a:r>
              <a:rPr lang="en"/>
              <a:t>nustatomas ne </a:t>
            </a:r>
            <a:r>
              <a:rPr b="1" lang="en"/>
              <a:t>picture</a:t>
            </a:r>
            <a:r>
              <a:rPr lang="en"/>
              <a:t> elementui tiesiogiai, o </a:t>
            </a:r>
            <a:r>
              <a:rPr b="1" lang="en"/>
              <a:t>img</a:t>
            </a:r>
            <a:r>
              <a:rPr lang="en"/>
              <a:t> elementui.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Tas pats galioja ir kitiems stilių nustatymams naudojant CSS.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2"/>
          <p:cNvSpPr txBox="1"/>
          <p:nvPr>
            <p:ph type="title"/>
          </p:nvPr>
        </p:nvSpPr>
        <p:spPr>
          <a:xfrm>
            <a:off x="311700" y="33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(Chrome) - JavaScript Console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5" name="Google Shape;40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462" y="1265550"/>
            <a:ext cx="6845076" cy="37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DevTools (Chrome developer tools) - Source tab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1" name="Google Shape;41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863" y="1125325"/>
            <a:ext cx="6654274" cy="376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 developer tools) - Application tab</a:t>
            </a:r>
            <a:endParaRPr/>
          </a:p>
        </p:txBody>
      </p:sp>
      <p:pic>
        <p:nvPicPr>
          <p:cNvPr id="417" name="Google Shape;41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175" y="1174550"/>
            <a:ext cx="6593651" cy="373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5"/>
          <p:cNvSpPr txBox="1"/>
          <p:nvPr>
            <p:ph type="title"/>
          </p:nvPr>
        </p:nvSpPr>
        <p:spPr>
          <a:xfrm>
            <a:off x="311700" y="281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 developer tools) - Network tab</a:t>
            </a:r>
            <a:endParaRPr/>
          </a:p>
        </p:txBody>
      </p:sp>
      <p:pic>
        <p:nvPicPr>
          <p:cNvPr id="423" name="Google Shape;42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862" y="1212050"/>
            <a:ext cx="6646276" cy="376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 developer tools)</a:t>
            </a:r>
            <a:endParaRPr/>
          </a:p>
        </p:txBody>
      </p:sp>
      <p:sp>
        <p:nvSpPr>
          <p:cNvPr id="429" name="Google Shape;429;p66"/>
          <p:cNvSpPr txBox="1"/>
          <p:nvPr>
            <p:ph idx="1" type="body"/>
          </p:nvPr>
        </p:nvSpPr>
        <p:spPr>
          <a:xfrm>
            <a:off x="311700" y="1152475"/>
            <a:ext cx="8185500" cy="3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Performance tab </a:t>
            </a:r>
            <a:r>
              <a:rPr lang="en"/>
              <a:t>- galima įvertinti CPU apkrovas, atvaizdavimo našumą FPS (frames per second), sunaudojamą interneto srautą bei pamatyti naršyklėje vykdomų JavaScript funkcijų trukmę.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Memory tab </a:t>
            </a:r>
            <a:r>
              <a:rPr lang="en"/>
              <a:t>- leidžia pamatyti kokie puslapyje esantys elementai / objektai užima atmintį.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Security tab </a:t>
            </a:r>
            <a:r>
              <a:rPr lang="en"/>
              <a:t>- galima įvertinti saugumo protokolus, kuriais naršyklė užkrovė puslapį, įvertinti naudojamus sertifikatus puslapio autentiškumui patvirtinti.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 developer tools) - Lighthouse tab</a:t>
            </a:r>
            <a:endParaRPr/>
          </a:p>
        </p:txBody>
      </p:sp>
      <p:sp>
        <p:nvSpPr>
          <p:cNvPr id="435" name="Google Shape;435;p67"/>
          <p:cNvSpPr txBox="1"/>
          <p:nvPr>
            <p:ph idx="1" type="body"/>
          </p:nvPr>
        </p:nvSpPr>
        <p:spPr>
          <a:xfrm>
            <a:off x="311700" y="619075"/>
            <a:ext cx="8185500" cy="3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436" name="Google Shape;43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725" y="1222700"/>
            <a:ext cx="6990550" cy="37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DevTools (Chrome developer tools) - Lighthouse tab</a:t>
            </a:r>
            <a:endParaRPr/>
          </a:p>
        </p:txBody>
      </p:sp>
      <p:sp>
        <p:nvSpPr>
          <p:cNvPr id="442" name="Google Shape;442;p68"/>
          <p:cNvSpPr txBox="1"/>
          <p:nvPr>
            <p:ph idx="1" type="body"/>
          </p:nvPr>
        </p:nvSpPr>
        <p:spPr>
          <a:xfrm>
            <a:off x="311700" y="619075"/>
            <a:ext cx="8185500" cy="3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443" name="Google Shape;44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525" y="1137275"/>
            <a:ext cx="6377025" cy="386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Trumpa užduotis</a:t>
            </a:r>
            <a:endParaRPr/>
          </a:p>
        </p:txBody>
      </p:sp>
      <p:sp>
        <p:nvSpPr>
          <p:cNvPr id="449" name="Google Shape;449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Capture the flag! </a:t>
            </a:r>
            <a:r>
              <a:rPr lang="en" u="sng">
                <a:solidFill>
                  <a:schemeClr val="hlink"/>
                </a:solidFill>
                <a:hlinkClick r:id="rId3"/>
              </a:rPr>
              <a:t>Pavogti vėliavą!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Kodo valdymo problematika dirbant komandoje</a:t>
            </a:r>
            <a:endParaRPr/>
          </a:p>
        </p:txBody>
      </p:sp>
      <p:sp>
        <p:nvSpPr>
          <p:cNvPr id="455" name="Google Shape;455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Dirbant komandoje dažniausiai: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prie vieno kodo dirba daugiau nei vienas žmogus;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kodas turi darbinę (tarpinę) ir vartotojui veikiančią versijas;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kodas yra visiems darbuotojams pasiekiamame debesyje;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Versijų kontrolė</a:t>
            </a:r>
            <a:endParaRPr/>
          </a:p>
        </p:txBody>
      </p:sp>
      <p:sp>
        <p:nvSpPr>
          <p:cNvPr id="461" name="Google Shape;461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Prieš tai minėtas problemas sprendžia versijų kontrolės įrankiai. Kurie: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Koordinuoja kelių programuotojų darbą prie vieno kodo;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Fiksuoja kas ir kokius pakeitimus atliko;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Leidžia bet kuriuo metu grįžti į prieš tai buvusią versiją;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Kodą leidžia tiek lokaliai ir nutolusiame serveryje.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elementas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Nusako vieno potencialiai naudotino paveikslėlio informaciją. Galimi šie atributai: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media </a:t>
            </a:r>
            <a:r>
              <a:rPr lang="en"/>
              <a:t>- nustato sąlygą (panašią kaip media query), kada specifinis paveikslėlis gali būti rodomas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type </a:t>
            </a:r>
            <a:r>
              <a:rPr lang="en"/>
              <a:t>- paveikslėlio MIME tipas; jeigu nurodytas tipas nepalaikomas - specifinis paveikslėlis nebus rodomas;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srcset</a:t>
            </a:r>
            <a:r>
              <a:rPr lang="en"/>
              <a:t> - nurodo paveikslėlio šaltinį bei pasirinktinai jo plotį arba tikslinę rezoliuciją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763" y="3627538"/>
            <a:ext cx="5381625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technologija</a:t>
            </a:r>
            <a:endParaRPr/>
          </a:p>
        </p:txBody>
      </p:sp>
      <p:sp>
        <p:nvSpPr>
          <p:cNvPr id="467" name="Google Shape;467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Šiuo metu populiariausia ir dažniausiai naudojama yra versijų kontrolės technologija yra </a:t>
            </a:r>
            <a:r>
              <a:rPr lang="en" u="sng">
                <a:solidFill>
                  <a:schemeClr val="hlink"/>
                </a:solidFill>
                <a:hlinkClick r:id="rId3"/>
              </a:rPr>
              <a:t>Git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Git galima naudoti trimis pagrindiniais būdais: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Terminalas (bash, Command Prompt, etc.)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Integracija su kodo redaktoriumi (VS Code)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Naudoti atskirą programą (Git Kraken, SourceTree, etc.)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įrašymas</a:t>
            </a:r>
            <a:endParaRPr/>
          </a:p>
        </p:txBody>
      </p:sp>
      <p:sp>
        <p:nvSpPr>
          <p:cNvPr id="473" name="Google Shape;473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74" name="Google Shape;47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6285"/>
            <a:ext cx="9144001" cy="315798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73"/>
          <p:cNvSpPr txBox="1"/>
          <p:nvPr/>
        </p:nvSpPr>
        <p:spPr>
          <a:xfrm>
            <a:off x="3144150" y="4507450"/>
            <a:ext cx="28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https://git-scm.com/download/win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</a:t>
            </a:r>
            <a:r>
              <a:rPr b="1" lang="en"/>
              <a:t>rcset </a:t>
            </a:r>
            <a:r>
              <a:rPr lang="en"/>
              <a:t>atributas</a:t>
            </a:r>
            <a:r>
              <a:rPr lang="en"/>
              <a:t> vs. </a:t>
            </a:r>
            <a:r>
              <a:rPr b="1" lang="en"/>
              <a:t>picture</a:t>
            </a:r>
            <a:endParaRPr b="1"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picture </a:t>
            </a:r>
            <a:r>
              <a:rPr lang="en"/>
              <a:t>elementas suteikia galimybę parinkti įvairesnes sąlygas, pagal kurias užkraunamas kitas paveikslėlis;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naudojant </a:t>
            </a:r>
            <a:r>
              <a:rPr b="1" i="1" lang="en"/>
              <a:t>srcset</a:t>
            </a:r>
            <a:r>
              <a:rPr lang="en"/>
              <a:t> užkrovus didelį paveikslėlį, o vėliau mažinant ekrano plotį, mažesnės kokybės paveikslėlis papildomai nebekraunamas, kadangi didesnio paveikslėlio ryškumo pakanka mažesnio ekrano sąlygomis;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picture</a:t>
            </a:r>
            <a:r>
              <a:rPr lang="en"/>
              <a:t> elementas krauną kiekvieną nuotrauką, kuri atitinka </a:t>
            </a:r>
            <a:r>
              <a:rPr b="1" lang="en"/>
              <a:t>media</a:t>
            </a:r>
            <a:r>
              <a:rPr lang="en"/>
              <a:t> nurodymą;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srcset</a:t>
            </a:r>
            <a:r>
              <a:rPr lang="en"/>
              <a:t> galima taikyti tiek pavieniams </a:t>
            </a:r>
            <a:r>
              <a:rPr b="1" lang="en"/>
              <a:t>img</a:t>
            </a:r>
            <a:r>
              <a:rPr lang="en"/>
              <a:t> elementams, tiek ir </a:t>
            </a:r>
            <a:r>
              <a:rPr b="1" lang="en"/>
              <a:t>picture</a:t>
            </a:r>
            <a:r>
              <a:rPr lang="en"/>
              <a:t> source elementams.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Puslapis kaip nuotrauka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Kodėl vietoj HTML / CSS suprogramuoto puslapio negalime įdėti paveikslėlio?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prarandama interakcija (negalimos nuorodos, mygtukai, tekstų negalima žymėti ir kopijuoti);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</a:t>
            </a:r>
            <a:r>
              <a:rPr lang="en"/>
              <a:t>aveikslėlis užima daug vietos (kodas gali užimti mažiau), ilgai užtruks krovimas;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</a:t>
            </a:r>
            <a:r>
              <a:rPr lang="en"/>
              <a:t>okį puslapį sunku pritaikyti skirtingiems ekranų dydžiams;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į</a:t>
            </a:r>
            <a:r>
              <a:rPr lang="en"/>
              <a:t>prastai puslapių tekstai yra vektoriniai, rastriniai paveikslėlių tekstai praras kokybę esant skirtingiems priartinimo lygiams.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Vaizdo ir garso naudojimas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Interneto puslapiai gali pateikti ir dirbti su įvairia medijos forma: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</a:t>
            </a:r>
            <a:r>
              <a:rPr lang="en"/>
              <a:t>aveikslėliai (jau peržvelgėme įvairius būdus)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</a:t>
            </a:r>
            <a:r>
              <a:rPr lang="en"/>
              <a:t>aizdo įrašai (pvz. Youtube, Vimeo, LRT Mediateka, TV3 Go, Telia Play)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</a:t>
            </a:r>
            <a:r>
              <a:rPr lang="en"/>
              <a:t>arso naudojimas (pvz. Spotify, Youtube Music, Deezer, Apple Music)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